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62" r:id="rId3"/>
    <p:sldId id="324" r:id="rId4"/>
    <p:sldId id="325" r:id="rId5"/>
    <p:sldId id="326" r:id="rId6"/>
    <p:sldId id="327" r:id="rId7"/>
    <p:sldId id="328" r:id="rId8"/>
    <p:sldId id="329" r:id="rId9"/>
    <p:sldId id="316" r:id="rId10"/>
    <p:sldId id="280" r:id="rId11"/>
    <p:sldId id="272" r:id="rId12"/>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8" autoAdjust="0"/>
    <p:restoredTop sz="94660"/>
  </p:normalViewPr>
  <p:slideViewPr>
    <p:cSldViewPr snapToGrid="0" snapToObjects="1" showGuides="1">
      <p:cViewPr varScale="1">
        <p:scale>
          <a:sx n="90" d="100"/>
          <a:sy n="90" d="100"/>
        </p:scale>
        <p:origin x="900" y="96"/>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9/1/2020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DE46E6-3AB7-484F-9FBF-FD47303B7739}" type="slidenum">
              <a:rPr lang="en-US" smtClean="0"/>
              <a:t>1</a:t>
            </a:fld>
            <a:endParaRPr lang="en-US"/>
          </a:p>
        </p:txBody>
      </p:sp>
    </p:spTree>
    <p:extLst>
      <p:ext uri="{BB962C8B-B14F-4D97-AF65-F5344CB8AC3E}">
        <p14:creationId xmlns:p14="http://schemas.microsoft.com/office/powerpoint/2010/main" val="405181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a:p>
        </p:txBody>
      </p:sp>
    </p:spTree>
    <p:extLst>
      <p:ext uri="{BB962C8B-B14F-4D97-AF65-F5344CB8AC3E}">
        <p14:creationId xmlns:p14="http://schemas.microsoft.com/office/powerpoint/2010/main" val="112735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10</a:t>
            </a:fld>
            <a:endParaRPr lang="en-US"/>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Business Services, LLC. All rights reserved.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and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Agile Star are trademarks of </a:t>
            </a:r>
            <a:r>
              <a:rPr lang="en-US" sz="900" kern="1200" dirty="0" err="1">
                <a:solidFill>
                  <a:srgbClr val="141313"/>
                </a:solidFill>
                <a:latin typeface="+mn-lt"/>
                <a:ea typeface="+mn-ea"/>
                <a:cs typeface="+mn-cs"/>
              </a:rPr>
              <a:t>Conduent</a:t>
            </a:r>
            <a:r>
              <a:rPr lang="en-US" sz="900" kern="1200" dirty="0">
                <a:solidFill>
                  <a:srgbClr val="141313"/>
                </a:solidFill>
                <a:latin typeface="+mn-lt"/>
                <a:ea typeface="+mn-ea"/>
                <a:cs typeface="+mn-cs"/>
              </a:rPr>
              <a: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a:p>
        </p:txBody>
      </p:sp>
      <p:sp>
        <p:nvSpPr>
          <p:cNvPr id="2" name="Date Placeholder 1"/>
          <p:cNvSpPr>
            <a:spLocks noGrp="1"/>
          </p:cNvSpPr>
          <p:nvPr>
            <p:ph type="dt" sz="half" idx="10"/>
          </p:nvPr>
        </p:nvSpPr>
        <p:spPr/>
        <p:txBody>
          <a:bodyPr/>
          <a:lstStyle>
            <a:lvl1pPr>
              <a:defRPr>
                <a:solidFill>
                  <a:srgbClr val="FFFFFF"/>
                </a:solidFill>
              </a:defRPr>
            </a:lvl1pPr>
          </a:lstStyle>
          <a:p>
            <a:r>
              <a:rPr lang="en-US"/>
              <a:t>10/10/2017</a:t>
            </a:r>
            <a:endParaRPr lang="en-US" dirty="0"/>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10/10/2017</a:t>
            </a:r>
            <a:endParaRPr lang="en-US" dirty="0"/>
          </a:p>
        </p:txBody>
      </p:sp>
      <p:sp>
        <p:nvSpPr>
          <p:cNvPr id="4" name="Footer Placeholder 3"/>
          <p:cNvSpPr>
            <a:spLocks noGrp="1"/>
          </p:cNvSpPr>
          <p:nvPr>
            <p:ph type="ftr" sz="quarter" idx="11"/>
          </p:nvPr>
        </p:nvSpPr>
        <p:spPr/>
        <p:txBody>
          <a:bodyPr/>
          <a:lstStyle/>
          <a:p>
            <a:r>
              <a:rPr lang="en-US"/>
              <a:t>Electronic Transactions Workshop </a:t>
            </a:r>
            <a:endParaRPr lang="en-US" dirty="0"/>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a:t>10/10/2017</a:t>
            </a:r>
            <a:endParaRPr lang="en-US" dirty="0"/>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a:t>Electronic Transactions Workshop </a:t>
            </a:r>
            <a:endParaRPr lang="en-US" dirty="0"/>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10/10/2017</a:t>
            </a:r>
            <a:endParaRPr lang="en-US" dirty="0"/>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a:t>Electronic Transactions Workshop </a:t>
            </a:r>
            <a:endParaRPr lang="en-US" dirty="0"/>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nmmedicaid.portal.conduent.com/static/index.htm"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mailto:HIPAA.desknm@state.nm.us" TargetMode="External"/><Relationship Id="rId5" Type="http://schemas.openxmlformats.org/officeDocument/2006/relationships/hyperlink" Target="mailto:NM.Providers@state.nm.us" TargetMode="External"/><Relationship Id="rId4" Type="http://schemas.openxmlformats.org/officeDocument/2006/relationships/hyperlink" Target="http://www.hsd.state.nm.us/ma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x12.org/" TargetMode="External"/><Relationship Id="rId2" Type="http://schemas.openxmlformats.org/officeDocument/2006/relationships/hyperlink" Target="http://www.hsd.state.nm.us/providers/hippa-standard-companion-guides.aspx"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nmmedicaid.portal.conduent.com/static/ProviderInformation.htm#EDI"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br>
              <a:rPr lang="en-US" dirty="0"/>
            </a:br>
            <a:br>
              <a:rPr lang="en-US" dirty="0"/>
            </a:br>
            <a:r>
              <a:rPr lang="en-US" dirty="0"/>
              <a:t>Electronic Transactions Workshop </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9" name="Rectangle 2"/>
          <p:cNvSpPr>
            <a:spLocks noGrp="1" noChangeArrowheads="1"/>
          </p:cNvSpPr>
          <p:nvPr>
            <p:ph type="title"/>
          </p:nvPr>
        </p:nvSpPr>
        <p:spPr>
          <a:xfrm>
            <a:off x="687070" y="1498864"/>
            <a:ext cx="12604750" cy="725488"/>
          </a:xfrm>
          <a:noFill/>
        </p:spPr>
        <p:txBody>
          <a:bodyPr/>
          <a:lstStyle/>
          <a:p>
            <a:r>
              <a:rPr lang="en-US" sz="3200" dirty="0">
                <a:latin typeface="Arial" panose="020B0604020202020204" pitchFamily="34" charset="0"/>
                <a:cs typeface="Arial" panose="020B0604020202020204" pitchFamily="34" charset="0"/>
              </a:rPr>
              <a:t>New Mexico Medicaid Resources </a:t>
            </a:r>
            <a:r>
              <a:rPr lang="en-US" sz="3200" i="1" dirty="0">
                <a:latin typeface="Arial" panose="020B0604020202020204" pitchFamily="34" charset="0"/>
                <a:cs typeface="Arial" panose="020B0604020202020204" pitchFamily="34" charset="0"/>
              </a:rPr>
              <a:t>Continued</a:t>
            </a:r>
          </a:p>
        </p:txBody>
      </p:sp>
      <p:sp>
        <p:nvSpPr>
          <p:cNvPr id="10" name="Rectangle 3"/>
          <p:cNvSpPr txBox="1">
            <a:spLocks noChangeArrowheads="1"/>
          </p:cNvSpPr>
          <p:nvPr/>
        </p:nvSpPr>
        <p:spPr bwMode="auto">
          <a:xfrm>
            <a:off x="687070" y="2320605"/>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600" dirty="0">
                <a:latin typeface="Arial" panose="020B0604020202020204" pitchFamily="34" charset="0"/>
                <a:cs typeface="Arial" panose="020B0604020202020204" pitchFamily="34" charset="0"/>
              </a:rPr>
              <a:t>New Mexico Medicaid Portal – </a:t>
            </a:r>
            <a:r>
              <a:rPr lang="en-US" sz="1600" dirty="0">
                <a:latin typeface="Arial" panose="020B0604020202020204" pitchFamily="34" charset="0"/>
                <a:cs typeface="Arial" panose="020B0604020202020204" pitchFamily="34" charset="0"/>
                <a:hlinkClick r:id="rId3"/>
              </a:rPr>
              <a:t>https://nmmedicaid.portal.conduent.com/static/index.htm</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Claim Inquiries, Eligibility Verification, Electronic Claim Submission, Provider Manuals, E-News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NM Human Services Department  – </a:t>
            </a:r>
            <a:r>
              <a:rPr lang="en-US" sz="1600" dirty="0">
                <a:latin typeface="Arial" panose="020B0604020202020204" pitchFamily="34" charset="0"/>
                <a:cs typeface="Arial" panose="020B0604020202020204" pitchFamily="34" charset="0"/>
                <a:hlinkClick r:id="rId4"/>
              </a:rPr>
              <a:t>http://www.hsd.state.nm.us/mad/</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Supplements, Memos, Provider Billing Packets and Policy</a:t>
            </a:r>
          </a:p>
          <a:p>
            <a:endParaRPr lang="en-US" sz="1600" dirty="0">
              <a:latin typeface="Arial" panose="020B0604020202020204" pitchFamily="34" charset="0"/>
              <a:cs typeface="Arial" panose="020B0604020202020204" pitchFamily="34" charset="0"/>
            </a:endParaRPr>
          </a:p>
          <a:p>
            <a:r>
              <a:rPr lang="en-US" sz="1600" dirty="0"/>
              <a:t>Consolidated Customer Service Center (CCSC) Helpdesk – (800) 299 - 7304 </a:t>
            </a:r>
          </a:p>
          <a:p>
            <a:r>
              <a:rPr lang="en-US" sz="1600" dirty="0"/>
              <a:t>Claim Status, Eligibility, Prior Authorization, Medicaid Updates</a:t>
            </a:r>
          </a:p>
          <a:p>
            <a:endParaRPr lang="en-US" sz="1600" dirty="0">
              <a:latin typeface="Arial" panose="020B0604020202020204" pitchFamily="34" charset="0"/>
              <a:cs typeface="Arial" panose="020B0604020202020204" pitchFamily="34" charset="0"/>
            </a:endParaRPr>
          </a:p>
          <a:p>
            <a:r>
              <a:rPr lang="en-US" sz="1600" dirty="0"/>
              <a:t>Consolidated Customer Service Center (CCSC) Helpdesk – </a:t>
            </a:r>
            <a:r>
              <a:rPr lang="en-US" sz="1600" u="sng" dirty="0">
                <a:solidFill>
                  <a:srgbClr val="0563C1"/>
                </a:solidFill>
                <a:effectLst/>
                <a:ea typeface="Calibri" panose="020F0502020204030204" pitchFamily="34" charset="0"/>
                <a:cs typeface="Times New Roman" panose="02020603050405020304" pitchFamily="18" charset="0"/>
                <a:hlinkClick r:id="rId5"/>
              </a:rPr>
              <a:t>NM.Providers@state.nm.us</a:t>
            </a:r>
            <a:r>
              <a:rPr lang="en-US" sz="1400" dirty="0">
                <a:effectLst/>
                <a:ea typeface="Calibri" panose="020F0502020204030204" pitchFamily="34" charset="0"/>
                <a:cs typeface="Times New Roman" panose="02020603050405020304" pitchFamily="18" charset="0"/>
              </a:rPr>
              <a:t>	</a:t>
            </a:r>
          </a:p>
          <a:p>
            <a:r>
              <a:rPr lang="en-US" sz="1600" dirty="0"/>
              <a:t>Claim research assistance, general Medicaid inquiries, Provider Enrollment Applications, Forms &amp; Instructions</a:t>
            </a:r>
          </a:p>
          <a:p>
            <a:endParaRPr lang="en-US" sz="1600" dirty="0">
              <a:latin typeface="Arial" panose="020B0604020202020204" pitchFamily="34" charset="0"/>
              <a:cs typeface="Arial" panose="020B0604020202020204" pitchFamily="34" charset="0"/>
            </a:endParaRPr>
          </a:p>
          <a:p>
            <a:r>
              <a:rPr lang="en-US" sz="1600" dirty="0"/>
              <a:t>HIPAA Helpdesk – </a:t>
            </a:r>
            <a:r>
              <a:rPr lang="en-US"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HIPAA.desknm@state.nm.us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t>Assistance on NM Web Portal, EDI inquiries, and Online Claim Submission with DDE (Direct Data Entry)</a:t>
            </a:r>
          </a:p>
          <a:p>
            <a:endParaRPr lang="en-US" sz="1600" dirty="0">
              <a:latin typeface="Arial" panose="020B0604020202020204" pitchFamily="34" charset="0"/>
              <a:cs typeface="Arial" panose="020B0604020202020204" pitchFamily="34" charset="0"/>
            </a:endParaRPr>
          </a:p>
          <a:p>
            <a:r>
              <a:rPr lang="en-US" sz="1600" dirty="0"/>
              <a:t>Consolidated Customer Service Center (CCSC) Helpdesk– (800) 283 – 4465</a:t>
            </a:r>
          </a:p>
          <a:p>
            <a:r>
              <a:rPr lang="en-US" sz="1600" dirty="0"/>
              <a:t>Eligibility inquiries, Fee-for-Service Replacement Medicaid Identification Card, Enroll or change a Managed Care Organization and Eligibility application status</a:t>
            </a:r>
          </a:p>
          <a:p>
            <a:pPr lvl="1"/>
            <a:br>
              <a:rPr lang="en-US" sz="1600" dirty="0"/>
            </a:br>
            <a:br>
              <a:rPr lang="en-US" sz="2100" dirty="0"/>
            </a:br>
            <a:endParaRPr lang="en-US" sz="2100" dirty="0"/>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
        <p:nvSpPr>
          <p:cNvPr id="1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Tree>
    <p:extLst>
      <p:ext uri="{BB962C8B-B14F-4D97-AF65-F5344CB8AC3E}">
        <p14:creationId xmlns:p14="http://schemas.microsoft.com/office/powerpoint/2010/main" val="28975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625475" y="1281002"/>
            <a:ext cx="6899275" cy="725488"/>
          </a:xfrm>
          <a:noFill/>
        </p:spPr>
        <p:txBody>
          <a:bodyPr/>
          <a:lstStyle/>
          <a:p>
            <a:r>
              <a:rPr lang="en-US" sz="3200" dirty="0">
                <a:latin typeface="Arial" panose="020B0604020202020204" pitchFamily="34" charset="0"/>
                <a:cs typeface="Arial" panose="020B0604020202020204" pitchFamily="34" charset="0"/>
              </a:rPr>
              <a:t>Introduction of HIPAA</a:t>
            </a:r>
          </a:p>
        </p:txBody>
      </p:sp>
      <p:sp>
        <p:nvSpPr>
          <p:cNvPr id="10" name="Rectangle 3"/>
          <p:cNvSpPr txBox="1">
            <a:spLocks noChangeArrowheads="1"/>
          </p:cNvSpPr>
          <p:nvPr/>
        </p:nvSpPr>
        <p:spPr bwMode="auto">
          <a:xfrm>
            <a:off x="477519" y="2411412"/>
            <a:ext cx="11556825" cy="4467853"/>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Health Insurance Portability and Accountability Act of 1996, known as HIPAA, was enacted on August 21, 1996, as an attempt to incrementally reform the healthcare system. The goal was to simplify and streamline the burdens of healthcare. The most widely known portion of the law is the Administrative Simplification Section which includes requirements for the following: </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Standardization of electronic patient health, administrative and financial data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Privacy</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Security standards protecting the confidentiality and integrity of individually identifiable providers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Unique health identifiers for individuals, employers, health plans and health care providers </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625474" y="1476375"/>
            <a:ext cx="9890125" cy="725488"/>
          </a:xfrm>
          <a:noFill/>
        </p:spPr>
        <p:txBody>
          <a:bodyPr/>
          <a:lstStyle/>
          <a:p>
            <a:r>
              <a:rPr lang="en-US" sz="3200" dirty="0">
                <a:latin typeface="Arial" panose="020B0604020202020204" pitchFamily="34" charset="0"/>
                <a:cs typeface="Arial" panose="020B0604020202020204" pitchFamily="34" charset="0"/>
              </a:rPr>
              <a:t>Why Utilize Electronic Transactions?</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The push for administrative simplification originated in the health insurance industry as a way to standardize the claims processing and payment cycle, the eligibility and enrollment cycle, and even health insurers’ billing.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It is important to note that HIPAA does not require physicians to conduct transactions electronically. However, if they conduct any electronic transactions, they must submit these transactions according to HIPAA standards.</a:t>
            </a:r>
            <a:endParaRPr kumimoji="0" lang="en-US" sz="20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05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477520" y="1308935"/>
            <a:ext cx="12528551" cy="725488"/>
          </a:xfrm>
          <a:noFill/>
        </p:spPr>
        <p:txBody>
          <a:bodyPr/>
          <a:lstStyle/>
          <a:p>
            <a:r>
              <a:rPr lang="en-US" sz="3200" dirty="0">
                <a:latin typeface="Arial" panose="020B0604020202020204" pitchFamily="34" charset="0"/>
                <a:cs typeface="Arial" panose="020B0604020202020204" pitchFamily="34" charset="0"/>
              </a:rPr>
              <a:t>Advantages of Using HIPAA Electronic Transactions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Using the HIPAA standard electronic transactions helps physician practices save </a:t>
            </a:r>
            <a:r>
              <a:rPr lang="en-US" sz="2000" b="1" dirty="0">
                <a:latin typeface="Arial" panose="020B0604020202020204" pitchFamily="34" charset="0"/>
                <a:cs typeface="Arial" panose="020B0604020202020204" pitchFamily="34" charset="0"/>
              </a:rPr>
              <a:t>thousands of dollars annually </a:t>
            </a:r>
            <a:r>
              <a:rPr lang="en-US" sz="2000" dirty="0">
                <a:latin typeface="Arial" panose="020B0604020202020204" pitchFamily="34" charset="0"/>
                <a:cs typeface="Arial" panose="020B0604020202020204" pitchFamily="34" charset="0"/>
              </a:rPr>
              <a:t>by using these standard transactions.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following reductions are advantages of utilizing the HIPAA standard transactions: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Costs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Overhead expenses associated with billing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Collections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of referral authorization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Time for verifying eligibility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Other related components of the claims management cycle </a:t>
            </a:r>
          </a:p>
        </p:txBody>
      </p:sp>
    </p:spTree>
    <p:extLst>
      <p:ext uri="{BB962C8B-B14F-4D97-AF65-F5344CB8AC3E}">
        <p14:creationId xmlns:p14="http://schemas.microsoft.com/office/powerpoint/2010/main" val="380020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625474" y="1371599"/>
            <a:ext cx="12528551" cy="725488"/>
          </a:xfrm>
          <a:noFill/>
        </p:spPr>
        <p:txBody>
          <a:bodyPr/>
          <a:lstStyle/>
          <a:p>
            <a:r>
              <a:rPr lang="en-US" sz="3200" dirty="0">
                <a:latin typeface="Arial" panose="020B0604020202020204" pitchFamily="34" charset="0"/>
                <a:cs typeface="Arial" panose="020B0604020202020204" pitchFamily="34" charset="0"/>
              </a:rPr>
              <a:t>Electronic Transactions Supported By NM Medicaid</a:t>
            </a:r>
          </a:p>
        </p:txBody>
      </p:sp>
      <p:sp>
        <p:nvSpPr>
          <p:cNvPr id="10" name="Rectangle 3"/>
          <p:cNvSpPr txBox="1">
            <a:spLocks noChangeArrowheads="1"/>
          </p:cNvSpPr>
          <p:nvPr/>
        </p:nvSpPr>
        <p:spPr bwMode="auto">
          <a:xfrm>
            <a:off x="625474"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Arial" panose="020B0604020202020204" pitchFamily="34" charset="0"/>
                <a:cs typeface="Arial" panose="020B0604020202020204" pitchFamily="34" charset="0"/>
              </a:rPr>
              <a:t>270 - Health Insurance Eligibility Request </a:t>
            </a:r>
          </a:p>
          <a:p>
            <a:r>
              <a:rPr lang="en-US" sz="2000" dirty="0">
                <a:latin typeface="Arial" panose="020B0604020202020204" pitchFamily="34" charset="0"/>
                <a:cs typeface="Arial" panose="020B0604020202020204" pitchFamily="34" charset="0"/>
              </a:rPr>
              <a:t>271 - Health Insurance Eligibility Response </a:t>
            </a:r>
          </a:p>
          <a:p>
            <a:r>
              <a:rPr lang="en-US" sz="2000" dirty="0">
                <a:latin typeface="Arial" panose="020B0604020202020204" pitchFamily="34" charset="0"/>
                <a:cs typeface="Arial" panose="020B0604020202020204" pitchFamily="34" charset="0"/>
              </a:rPr>
              <a:t>837 - Health Care Claim (Professional, Institutional, &amp; Dental) </a:t>
            </a:r>
          </a:p>
          <a:p>
            <a:r>
              <a:rPr lang="en-US" sz="2000" dirty="0">
                <a:latin typeface="Arial" panose="020B0604020202020204" pitchFamily="34" charset="0"/>
                <a:cs typeface="Arial" panose="020B0604020202020204" pitchFamily="34" charset="0"/>
              </a:rPr>
              <a:t>835 - Health Care Claim Payment/Advice </a:t>
            </a:r>
          </a:p>
          <a:p>
            <a:r>
              <a:rPr lang="en-US" sz="2000" dirty="0">
                <a:latin typeface="Arial" panose="020B0604020202020204" pitchFamily="34" charset="0"/>
                <a:cs typeface="Arial" panose="020B0604020202020204" pitchFamily="34" charset="0"/>
              </a:rPr>
              <a:t>276 - Health Care Claims Status Inquiry </a:t>
            </a:r>
          </a:p>
          <a:p>
            <a:r>
              <a:rPr lang="en-US" sz="2000" dirty="0">
                <a:latin typeface="Arial" panose="020B0604020202020204" pitchFamily="34" charset="0"/>
                <a:cs typeface="Arial" panose="020B0604020202020204" pitchFamily="34" charset="0"/>
              </a:rPr>
              <a:t>277 - Health Care Claims Status Response </a:t>
            </a:r>
          </a:p>
          <a:p>
            <a:r>
              <a:rPr lang="en-US" sz="2000" dirty="0">
                <a:latin typeface="Arial" panose="020B0604020202020204" pitchFamily="34" charset="0"/>
                <a:cs typeface="Arial" panose="020B0604020202020204" pitchFamily="34" charset="0"/>
              </a:rPr>
              <a:t>834 - Benefit Enrollment and Maintenance </a:t>
            </a:r>
          </a:p>
          <a:p>
            <a:r>
              <a:rPr lang="en-US" sz="2000" dirty="0">
                <a:latin typeface="Arial" panose="020B0604020202020204" pitchFamily="34" charset="0"/>
                <a:cs typeface="Arial" panose="020B0604020202020204" pitchFamily="34" charset="0"/>
              </a:rPr>
              <a:t>820 - Premium Payment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Acknowledgement Reports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TA1 - Acknowledgement Report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999 - Acknowledgement Report (positive, negative, partial)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277CA - Claim Acknowledgement </a:t>
            </a:r>
          </a:p>
        </p:txBody>
      </p:sp>
    </p:spTree>
    <p:extLst>
      <p:ext uri="{BB962C8B-B14F-4D97-AF65-F5344CB8AC3E}">
        <p14:creationId xmlns:p14="http://schemas.microsoft.com/office/powerpoint/2010/main" val="360531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625474" y="1454233"/>
            <a:ext cx="12528551" cy="725488"/>
          </a:xfrm>
          <a:noFill/>
        </p:spPr>
        <p:txBody>
          <a:bodyPr/>
          <a:lstStyle/>
          <a:p>
            <a:pPr algn="ctr"/>
            <a:r>
              <a:rPr lang="en-US" sz="3200" dirty="0">
                <a:latin typeface="Arial" panose="020B0604020202020204" pitchFamily="34" charset="0"/>
                <a:cs typeface="Arial" panose="020B0604020202020204" pitchFamily="34" charset="0"/>
              </a:rPr>
              <a:t>Electronic Transaction Definitions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003289201"/>
              </p:ext>
            </p:extLst>
          </p:nvPr>
        </p:nvGraphicFramePr>
        <p:xfrm>
          <a:off x="2710149" y="2391060"/>
          <a:ext cx="8711313" cy="5059592"/>
        </p:xfrm>
        <a:graphic>
          <a:graphicData uri="http://schemas.openxmlformats.org/drawingml/2006/table">
            <a:tbl>
              <a:tblPr firstRow="1" firstCol="1" bandRow="1"/>
              <a:tblGrid>
                <a:gridCol w="547432">
                  <a:extLst>
                    <a:ext uri="{9D8B030D-6E8A-4147-A177-3AD203B41FA5}">
                      <a16:colId xmlns:a16="http://schemas.microsoft.com/office/drawing/2014/main" val="20000"/>
                    </a:ext>
                  </a:extLst>
                </a:gridCol>
                <a:gridCol w="8163881">
                  <a:extLst>
                    <a:ext uri="{9D8B030D-6E8A-4147-A177-3AD203B41FA5}">
                      <a16:colId xmlns:a16="http://schemas.microsoft.com/office/drawing/2014/main" val="20001"/>
                    </a:ext>
                  </a:extLst>
                </a:gridCol>
              </a:tblGrid>
              <a:tr h="439591">
                <a:tc>
                  <a:txBody>
                    <a:bodyPr/>
                    <a:lstStyle/>
                    <a:p>
                      <a:pPr marL="0" marR="0" algn="ctr">
                        <a:lnSpc>
                          <a:spcPct val="115000"/>
                        </a:lnSpc>
                        <a:spcBef>
                          <a:spcPts val="0"/>
                        </a:spcBef>
                        <a:spcAft>
                          <a:spcPts val="0"/>
                        </a:spcAft>
                      </a:pPr>
                      <a:r>
                        <a:rPr lang="en-US" sz="1000" b="1" dirty="0">
                          <a:solidFill>
                            <a:srgbClr val="FF0000"/>
                          </a:solidFill>
                          <a:effectLst/>
                          <a:latin typeface="Arial"/>
                          <a:ea typeface="Calibri"/>
                          <a:cs typeface="Times New Roman"/>
                        </a:rPr>
                        <a:t>270</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Eligibility, Coverage or Benefit Inquiry</a:t>
                      </a:r>
                      <a:r>
                        <a:rPr lang="en-US" sz="1000" dirty="0">
                          <a:effectLst/>
                          <a:latin typeface="Arial"/>
                          <a:ea typeface="Calibri"/>
                          <a:cs typeface="Times New Roman"/>
                        </a:rPr>
                        <a:t> – Provider uses to request details of health care eligibility and benefit information or to determine if an information source organization has a particular subscriber or dependent on file.</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271</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Eligibility, Coverage or Benefit Response </a:t>
                      </a:r>
                      <a:r>
                        <a:rPr lang="en-US" sz="1000">
                          <a:effectLst/>
                          <a:latin typeface="Arial"/>
                          <a:ea typeface="Calibri"/>
                          <a:cs typeface="Times New Roman"/>
                        </a:rPr>
                        <a:t>– Payer uses to respond to 270 requests.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3659">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276</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Status Request</a:t>
                      </a:r>
                      <a:r>
                        <a:rPr lang="en-US" sz="1000">
                          <a:effectLst/>
                          <a:latin typeface="Arial"/>
                          <a:ea typeface="Calibri"/>
                          <a:cs typeface="Times New Roman"/>
                        </a:rPr>
                        <a:t> – Provider uses to request the status of health care claims.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277</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Status Notification</a:t>
                      </a:r>
                      <a:r>
                        <a:rPr lang="en-US" sz="1000">
                          <a:effectLst/>
                          <a:latin typeface="Arial"/>
                          <a:ea typeface="Calibri"/>
                          <a:cs typeface="Times New Roman"/>
                        </a:rPr>
                        <a:t> – Payer uses to respond to 276 requests.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3660">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278</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Services Review Information</a:t>
                      </a:r>
                      <a:r>
                        <a:rPr lang="en-US" sz="1000" dirty="0">
                          <a:effectLst/>
                          <a:latin typeface="Arial"/>
                          <a:ea typeface="Calibri"/>
                          <a:cs typeface="Times New Roman"/>
                        </a:rPr>
                        <a:t> – Request and Response – Health care provider use request transactions to request information on admission certifications, referrals, service certifications, extended certifications, certification appeals and other related information.</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The payer entity uses response transactions to respond to inquiries regarding admission certifications, referrals, service certifications, extended certifications, certification appeals and other related information.</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820</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Payment Order / Remittance Advice </a:t>
                      </a:r>
                      <a:r>
                        <a:rPr lang="en-US" sz="1000">
                          <a:effectLst/>
                          <a:latin typeface="Arial"/>
                          <a:ea typeface="Calibri"/>
                          <a:cs typeface="Times New Roman"/>
                        </a:rPr>
                        <a:t>– Insurance companies, third-party administrators, payroll service providers, and internal payroll departments use to transmit premium payment information.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834</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Benefit Enrollment and Maintenance </a:t>
                      </a:r>
                      <a:r>
                        <a:rPr lang="en-US" sz="1000">
                          <a:effectLst/>
                          <a:latin typeface="Arial"/>
                          <a:ea typeface="Calibri"/>
                          <a:cs typeface="Times New Roman"/>
                        </a:rPr>
                        <a:t>– Benefit plan sponsors and administrators use to transmit enrollment and benefit information between each other.</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9591">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835</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Arial"/>
                          <a:ea typeface="Calibri"/>
                          <a:cs typeface="Times New Roman"/>
                        </a:rPr>
                        <a:t>Health Care Claim Payment / Remittance Advice </a:t>
                      </a:r>
                      <a:r>
                        <a:rPr lang="en-US" sz="1000">
                          <a:effectLst/>
                          <a:latin typeface="Arial"/>
                          <a:ea typeface="Calibri"/>
                          <a:cs typeface="Times New Roman"/>
                        </a:rPr>
                        <a:t>– Used by the payer and the provider to make payments on a claim, send an Explanation of Benefits (EOB) remittance advice, or to send both the payment and EOB in the same transaction.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074727">
                <a:tc>
                  <a:txBody>
                    <a:bodyPr/>
                    <a:lstStyle/>
                    <a:p>
                      <a:pPr marL="0" marR="0" algn="ctr">
                        <a:lnSpc>
                          <a:spcPct val="115000"/>
                        </a:lnSpc>
                        <a:spcBef>
                          <a:spcPts val="0"/>
                        </a:spcBef>
                        <a:spcAft>
                          <a:spcPts val="0"/>
                        </a:spcAft>
                      </a:pPr>
                      <a:r>
                        <a:rPr lang="en-US" sz="1000" b="1">
                          <a:solidFill>
                            <a:srgbClr val="FF0000"/>
                          </a:solidFill>
                          <a:effectLst/>
                          <a:latin typeface="Arial"/>
                          <a:ea typeface="Calibri"/>
                          <a:cs typeface="Times New Roman"/>
                        </a:rPr>
                        <a:t>837</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Arial"/>
                          <a:ea typeface="Calibri"/>
                          <a:cs typeface="Times New Roman"/>
                        </a:rPr>
                        <a:t>Health Care Claim</a:t>
                      </a:r>
                      <a:r>
                        <a:rPr lang="en-US" sz="1000" dirty="0">
                          <a:effectLst/>
                          <a:latin typeface="Arial"/>
                          <a:ea typeface="Calibri"/>
                          <a:cs typeface="Times New Roman"/>
                        </a:rPr>
                        <a:t> – There are three (3) separate implementation guides for 837 Health Care Claims:</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Dental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Institutional</a:t>
                      </a:r>
                      <a:endParaRPr lang="en-US" sz="11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dirty="0">
                          <a:effectLst/>
                          <a:latin typeface="Arial"/>
                          <a:ea typeface="Calibri"/>
                          <a:cs typeface="Times New Roman"/>
                        </a:rPr>
                        <a:t>Professional</a:t>
                      </a:r>
                      <a:endParaRPr lang="en-US" sz="1100" dirty="0">
                        <a:effectLst/>
                        <a:latin typeface="Calibri"/>
                        <a:ea typeface="Calibri"/>
                        <a:cs typeface="Times New Roman"/>
                      </a:endParaRPr>
                    </a:p>
                    <a:p>
                      <a:pPr marL="0" marR="0">
                        <a:lnSpc>
                          <a:spcPct val="115000"/>
                        </a:lnSpc>
                        <a:spcBef>
                          <a:spcPts val="0"/>
                        </a:spcBef>
                        <a:spcAft>
                          <a:spcPts val="0"/>
                        </a:spcAft>
                      </a:pPr>
                      <a:r>
                        <a:rPr lang="en-US" sz="1000" dirty="0">
                          <a:effectLst/>
                          <a:latin typeface="Arial"/>
                          <a:ea typeface="Calibri"/>
                          <a:cs typeface="Times New Roman"/>
                        </a:rPr>
                        <a:t>Each is used by the provider- dentist/dental group, clinic/hospital, and physicians/surgeons – or between payers to submit and transfer claims and encounters to the payer.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379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dirty="0"/>
              <a:t>Electronic Transactions Workshop </a:t>
            </a:r>
          </a:p>
        </p:txBody>
      </p:sp>
      <p:sp>
        <p:nvSpPr>
          <p:cNvPr id="9" name="Rectangle 2"/>
          <p:cNvSpPr>
            <a:spLocks noGrp="1" noChangeArrowheads="1"/>
          </p:cNvSpPr>
          <p:nvPr>
            <p:ph type="title"/>
          </p:nvPr>
        </p:nvSpPr>
        <p:spPr>
          <a:xfrm>
            <a:off x="625474" y="1458328"/>
            <a:ext cx="12528551" cy="725488"/>
          </a:xfrm>
          <a:noFill/>
        </p:spPr>
        <p:txBody>
          <a:bodyPr/>
          <a:lstStyle/>
          <a:p>
            <a:r>
              <a:rPr lang="en-US" sz="3200" dirty="0">
                <a:latin typeface="Arial" panose="020B0604020202020204" pitchFamily="34" charset="0"/>
                <a:cs typeface="Arial" panose="020B0604020202020204" pitchFamily="34" charset="0"/>
              </a:rPr>
              <a:t>Electronic Transaction Enrollment</a:t>
            </a:r>
          </a:p>
        </p:txBody>
      </p:sp>
      <p:sp>
        <p:nvSpPr>
          <p:cNvPr id="10" name="Rectangle 3"/>
          <p:cNvSpPr txBox="1">
            <a:spLocks noChangeArrowheads="1"/>
          </p:cNvSpPr>
          <p:nvPr/>
        </p:nvSpPr>
        <p:spPr bwMode="auto">
          <a:xfrm>
            <a:off x="625473" y="2428538"/>
            <a:ext cx="13174609" cy="482936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a:latin typeface="Arial" panose="020B0604020202020204" pitchFamily="34" charset="0"/>
                <a:cs typeface="Arial" panose="020B0604020202020204" pitchFamily="34" charset="0"/>
              </a:rPr>
              <a:t>Can I enroll and receive multiple electronic transactions? </a:t>
            </a:r>
          </a:p>
          <a:p>
            <a:pPr marL="99601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Yes, any transactions that will make your facility more efficient can be utilized.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If I receive remit advices electronically (835s), will I still be able to view them via the NM Medicaid Web Portal?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Yes, remit advices will still be available via the web portal.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If we maintain our own billing software where can we find the companion guides and TR3s (formerly known as Implementation Guides)?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companion guides can be found on the HSD MAD website at: </a:t>
            </a:r>
            <a:r>
              <a:rPr lang="en-US" sz="2000" dirty="0">
                <a:latin typeface="Arial" panose="020B0604020202020204" pitchFamily="34" charset="0"/>
                <a:cs typeface="Arial" panose="020B0604020202020204" pitchFamily="34" charset="0"/>
                <a:hlinkClick r:id="rId2"/>
              </a:rPr>
              <a:t>http://www.hsd.state.nm.us/providers/hippa-standard-companion-guides.aspx</a:t>
            </a:r>
            <a:r>
              <a:rPr lang="en-US" sz="2000" dirty="0">
                <a:latin typeface="Arial" panose="020B0604020202020204" pitchFamily="34" charset="0"/>
                <a:cs typeface="Arial" panose="020B0604020202020204" pitchFamily="34" charset="0"/>
              </a:rPr>
              <a:t>.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TR3’s are copyrighted and cannot be “given” to providers. Providers must purchase TR3’s from </a:t>
            </a:r>
            <a:r>
              <a:rPr lang="en-US" sz="2000" dirty="0">
                <a:latin typeface="Arial" panose="020B0604020202020204" pitchFamily="34" charset="0"/>
                <a:cs typeface="Arial" panose="020B0604020202020204" pitchFamily="34" charset="0"/>
                <a:hlinkClick r:id="rId3"/>
              </a:rPr>
              <a:t>www.X12.org</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How will I know when a new transaction type is available? </a:t>
            </a:r>
          </a:p>
          <a:p>
            <a:pPr marL="93886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The New Mexico Medicaid E-news will be the source of when and what new transactions are coming to New Mexico Medicaid. </a:t>
            </a:r>
          </a:p>
          <a:p>
            <a:pPr marL="342900" indent="-342900">
              <a:buFont typeface="+mj-lt"/>
              <a:buAutoNum type="arabicPeriod"/>
            </a:pPr>
            <a:endParaRPr lang="en-US" sz="1800" dirty="0"/>
          </a:p>
        </p:txBody>
      </p:sp>
    </p:spTree>
    <p:extLst>
      <p:ext uri="{BB962C8B-B14F-4D97-AF65-F5344CB8AC3E}">
        <p14:creationId xmlns:p14="http://schemas.microsoft.com/office/powerpoint/2010/main" val="108427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3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
        <p:nvSpPr>
          <p:cNvPr id="9" name="Rectangle 2"/>
          <p:cNvSpPr>
            <a:spLocks noGrp="1" noChangeArrowheads="1"/>
          </p:cNvSpPr>
          <p:nvPr>
            <p:ph type="title"/>
          </p:nvPr>
        </p:nvSpPr>
        <p:spPr>
          <a:xfrm>
            <a:off x="625474" y="1417217"/>
            <a:ext cx="12528551" cy="725488"/>
          </a:xfrm>
          <a:noFill/>
        </p:spPr>
        <p:txBody>
          <a:bodyPr/>
          <a:lstStyle/>
          <a:p>
            <a:r>
              <a:rPr lang="en-US" sz="3200" dirty="0">
                <a:latin typeface="Arial" panose="020B0604020202020204" pitchFamily="34" charset="0"/>
                <a:cs typeface="Arial" panose="020B0604020202020204" pitchFamily="34" charset="0"/>
              </a:rPr>
              <a:t>FAQs</a:t>
            </a:r>
          </a:p>
        </p:txBody>
      </p:sp>
      <p:sp>
        <p:nvSpPr>
          <p:cNvPr id="10" name="Rectangle 3"/>
          <p:cNvSpPr txBox="1">
            <a:spLocks noChangeArrowheads="1"/>
          </p:cNvSpPr>
          <p:nvPr/>
        </p:nvSpPr>
        <p:spPr bwMode="auto">
          <a:xfrm>
            <a:off x="477519" y="2411411"/>
            <a:ext cx="12877534" cy="521621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en-US" sz="2000" dirty="0">
                <a:latin typeface="Arial" panose="020B0604020202020204" pitchFamily="34" charset="0"/>
                <a:cs typeface="Arial" panose="020B0604020202020204" pitchFamily="34" charset="0"/>
              </a:rPr>
              <a:t>Complete and submit the EDI (Electronic Data Interchange) Authorization Form to the HIPAA Helpdesk. All EDI enrollment forms can be found on the NM Medicaid Web Portal: </a:t>
            </a:r>
            <a:r>
              <a:rPr lang="en-US" sz="2000" dirty="0">
                <a:latin typeface="Arial" panose="020B0604020202020204" pitchFamily="34" charset="0"/>
                <a:cs typeface="Arial" panose="020B0604020202020204" pitchFamily="34" charset="0"/>
                <a:hlinkClick r:id="rId2"/>
              </a:rPr>
              <a:t>https://nmmedicaid.portal.conduent.com/static/ProviderInformation.htm#EDI</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The HIPAA Helpdesk will be in contact with your clearinghouse and will provide testing information and procedures to them directly. Testing information, procedures, and/or login information will be given to clearinghouses within 24 hours of returning EDI enrollment forms.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Once the clearinghouse has passed the testing phase, the HIPAA Helpdesk will notify you that the electronic transaction that you enrolled in has been moved into production.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342900" indent="-342900">
              <a:buFont typeface="+mj-lt"/>
              <a:buAutoNum type="arabicPeriod"/>
            </a:pPr>
            <a:r>
              <a:rPr lang="en-US" sz="2000" dirty="0">
                <a:latin typeface="Arial" panose="020B0604020202020204" pitchFamily="34" charset="0"/>
                <a:cs typeface="Arial" panose="020B0604020202020204" pitchFamily="34" charset="0"/>
              </a:rPr>
              <a:t>You will then be able to receive remittance advices, submit an eligibility and benefits verification request, receive a response, and/or review claims electronically via your clearinghouse. </a:t>
            </a:r>
          </a:p>
        </p:txBody>
      </p:sp>
    </p:spTree>
    <p:extLst>
      <p:ext uri="{BB962C8B-B14F-4D97-AF65-F5344CB8AC3E}">
        <p14:creationId xmlns:p14="http://schemas.microsoft.com/office/powerpoint/2010/main" val="187673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a:t>10/10/2017</a:t>
            </a:r>
          </a:p>
        </p:txBody>
      </p:sp>
      <p:sp>
        <p:nvSpPr>
          <p:cNvPr id="9" name="Rectangle 2"/>
          <p:cNvSpPr>
            <a:spLocks noGrp="1" noChangeArrowheads="1"/>
          </p:cNvSpPr>
          <p:nvPr>
            <p:ph type="title"/>
          </p:nvPr>
        </p:nvSpPr>
        <p:spPr>
          <a:xfrm>
            <a:off x="687070" y="1456655"/>
            <a:ext cx="12604750" cy="725488"/>
          </a:xfrm>
          <a:noFill/>
        </p:spPr>
        <p:txBody>
          <a:bodyPr/>
          <a:lstStyle/>
          <a:p>
            <a:r>
              <a:rPr lang="en-US" sz="3200" dirty="0">
                <a:latin typeface="Arial" panose="020B0604020202020204" pitchFamily="34" charset="0"/>
                <a:cs typeface="Arial" panose="020B0604020202020204" pitchFamily="34" charset="0"/>
              </a:rPr>
              <a:t>New Mexico Medicaid Resources</a:t>
            </a:r>
            <a:endParaRPr lang="en-US" dirty="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bwMode="auto">
          <a:xfrm>
            <a:off x="687070" y="2182143"/>
            <a:ext cx="12543155" cy="492601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New Mexico Medicaid Online</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Information</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Login Screen Notices</a:t>
            </a:r>
          </a:p>
          <a:p>
            <a:pPr marL="1110310" lvl="1"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E-News Newsletters</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Medicaid Provider Relations Call Center</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Communication Updates </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Field Representative</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Provider Webinars</a:t>
            </a:r>
          </a:p>
          <a:p>
            <a:pPr marL="457200" indent="-457200">
              <a:lnSpc>
                <a:spcPct val="150000"/>
              </a:lnSpc>
              <a:spcBef>
                <a:spcPts val="600"/>
              </a:spcBef>
              <a:spcAft>
                <a:spcPts val="600"/>
              </a:spcAft>
              <a:buSzPct val="75000"/>
              <a:buFont typeface="Arial" panose="020B0604020202020204" pitchFamily="34" charset="0"/>
              <a:buChar char="•"/>
            </a:pPr>
            <a:r>
              <a:rPr lang="en-US" sz="2000" dirty="0">
                <a:latin typeface="Arial" panose="020B0604020202020204" pitchFamily="34" charset="0"/>
                <a:cs typeface="Arial" panose="020B0604020202020204" pitchFamily="34" charset="0"/>
              </a:rPr>
              <a:t>Open Forums and Live Training Sessions</a:t>
            </a:r>
          </a:p>
          <a:p>
            <a:pPr lvl="1"/>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3895725" y="2847975"/>
            <a:ext cx="6667500"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0000"/>
              </a:solidFill>
            </a:endParaRPr>
          </a:p>
        </p:txBody>
      </p:sp>
      <p:sp>
        <p:nvSpPr>
          <p:cNvPr id="4" name="Line Callout 1 3"/>
          <p:cNvSpPr/>
          <p:nvPr/>
        </p:nvSpPr>
        <p:spPr>
          <a:xfrm>
            <a:off x="3895725" y="2847975"/>
            <a:ext cx="6667500"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a:solidFill>
                <a:srgbClr val="FFFFFE"/>
              </a:solidFill>
            </a:endParaRPr>
          </a:p>
        </p:txBody>
      </p:sp>
      <p:sp>
        <p:nvSpPr>
          <p:cNvPr id="11" name="Footer Placeholder 2"/>
          <p:cNvSpPr>
            <a:spLocks noGrp="1"/>
          </p:cNvSpPr>
          <p:nvPr>
            <p:ph type="ftr" sz="quarter" idx="11"/>
          </p:nvPr>
        </p:nvSpPr>
        <p:spPr>
          <a:xfrm>
            <a:off x="1862715" y="7627621"/>
            <a:ext cx="7514965" cy="438150"/>
          </a:xfrm>
        </p:spPr>
        <p:txBody>
          <a:bodyPr/>
          <a:lstStyle/>
          <a:p>
            <a:r>
              <a:rPr lang="en-US"/>
              <a:t>Electronic Transactions Workshop </a:t>
            </a:r>
            <a:endParaRPr lang="en-US" dirty="0"/>
          </a:p>
        </p:txBody>
      </p:sp>
    </p:spTree>
    <p:extLst>
      <p:ext uri="{BB962C8B-B14F-4D97-AF65-F5344CB8AC3E}">
        <p14:creationId xmlns:p14="http://schemas.microsoft.com/office/powerpoint/2010/main" val="11300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530</TotalTime>
  <Words>1265</Words>
  <Application>Microsoft Office PowerPoint</Application>
  <PresentationFormat>Custom</PresentationFormat>
  <Paragraphs>124</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Conduent_PPT_Template_White_6Jan</vt:lpstr>
      <vt:lpstr>  Electronic Transactions Workshop </vt:lpstr>
      <vt:lpstr>Introduction of HIPAA</vt:lpstr>
      <vt:lpstr>Why Utilize Electronic Transactions?</vt:lpstr>
      <vt:lpstr>Advantages of Using HIPAA Electronic Transactions</vt:lpstr>
      <vt:lpstr>Electronic Transactions Supported By NM Medicaid</vt:lpstr>
      <vt:lpstr>Electronic Transaction Definitions</vt:lpstr>
      <vt:lpstr>Electronic Transaction Enrollment</vt:lpstr>
      <vt:lpstr>FAQs</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Wilinski, Antonette</dc:creator>
  <cp:lastModifiedBy>Tart, Kathy</cp:lastModifiedBy>
  <cp:revision>51</cp:revision>
  <dcterms:created xsi:type="dcterms:W3CDTF">2017-01-18T18:41:02Z</dcterms:created>
  <dcterms:modified xsi:type="dcterms:W3CDTF">2020-09-01T22:39:46Z</dcterms:modified>
</cp:coreProperties>
</file>